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5" r:id="rId5"/>
    <p:sldId id="264" r:id="rId6"/>
    <p:sldId id="260" r:id="rId7"/>
    <p:sldId id="276" r:id="rId8"/>
    <p:sldId id="266" r:id="rId9"/>
    <p:sldId id="262" r:id="rId10"/>
    <p:sldId id="278" r:id="rId11"/>
    <p:sldId id="263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 autoAdjust="0"/>
    <p:restoredTop sz="94614" autoAdjust="0"/>
  </p:normalViewPr>
  <p:slideViewPr>
    <p:cSldViewPr snapToGrid="0">
      <p:cViewPr varScale="1">
        <p:scale>
          <a:sx n="96" d="100"/>
          <a:sy n="96" d="100"/>
        </p:scale>
        <p:origin x="60" y="2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716D-39C9-48C4-A3EB-B88E4515427D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6D3C-9EB0-4F2C-9026-3887D1CD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4" name="Picture Placeholder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Picture Placeholder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Describe Your Big Idea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umber &amp;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Outcome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8/why-we-see-a-big-future-in-remote-patient-monitor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hyperlink" Target="https://policyoptions.irpp.org/magazines/june-2020/canada-needs-to-beef-up-its-global-health-diplomacy/" TargetMode="Externa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36D93407-CA9A-E175-F5ED-B681499818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8D65B3-9455-4B4D-E2E4-FCA572FC8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>
                <a:solidFill>
                  <a:schemeClr val="tx1"/>
                </a:solidFill>
              </a:rPr>
              <a:t>My  Vac  App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ED245A-A43D-F759-11D3-6D962BED3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Created by: Shelby Lovejoy, Erin O’Sullivan, and Meredith Hazzard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90A71-3EEC-B3A8-7C49-0AFC49F1A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EECC7194-A4D0-457B-9D3E-53681723AFF7}" type="slidenum">
              <a:rPr lang="en-US" sz="1200">
                <a:solidFill>
                  <a:schemeClr val="tx1"/>
                </a:solidFill>
                <a:latin typeface="Calibri" panose="020F0502020204030204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AD3C6-9AC8-98CE-7833-2788EF3744D4}"/>
              </a:ext>
            </a:extLst>
          </p:cNvPr>
          <p:cNvSpPr txBox="1"/>
          <p:nvPr/>
        </p:nvSpPr>
        <p:spPr>
          <a:xfrm>
            <a:off x="12007271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5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663752" cy="370166"/>
          </a:xfrm>
        </p:spPr>
        <p:txBody>
          <a:bodyPr/>
          <a:lstStyle/>
          <a:p>
            <a:r>
              <a:rPr lang="en-US" dirty="0"/>
              <a:t>GOVERNMENT – VACCINATION RATES map</a:t>
            </a:r>
          </a:p>
        </p:txBody>
      </p:sp>
      <p:sp>
        <p:nvSpPr>
          <p:cNvPr id="5" name="object 7" descr="Beige rectangl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69735-5B59-C471-0E19-F31D6547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01" y="1552613"/>
            <a:ext cx="3605925" cy="495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29EEC-36D4-2AB9-C3EE-CF2A4649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92" y="1552613"/>
            <a:ext cx="6510946" cy="1892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8858CD-C248-D438-7F07-542BC3773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62" y="3588657"/>
            <a:ext cx="3695727" cy="2509856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0102A63E-00B6-B208-87B4-B6C1BEA96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89" y="3687644"/>
            <a:ext cx="2440414" cy="24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663752" cy="370166"/>
          </a:xfrm>
        </p:spPr>
        <p:txBody>
          <a:bodyPr/>
          <a:lstStyle/>
          <a:p>
            <a:r>
              <a:rPr lang="en-US" dirty="0"/>
              <a:t>GOVERNMENT – VACCINATION RATES DATA</a:t>
            </a:r>
          </a:p>
        </p:txBody>
      </p:sp>
      <p:sp>
        <p:nvSpPr>
          <p:cNvPr id="5" name="object 7" descr="Beige rectangl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E3890-F868-358F-4B0B-C6607769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83" y="2398419"/>
            <a:ext cx="6216760" cy="2528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F3C73C-9B37-0F76-398E-03399762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83" y="1658473"/>
            <a:ext cx="3405558" cy="46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8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Doctor standing in front of a computer&#10;">
            <a:extLst>
              <a:ext uri="{FF2B5EF4-FFF2-40B4-BE49-F238E27FC236}">
                <a16:creationId xmlns:a16="http://schemas.microsoft.com/office/drawing/2014/main" id="{D4AB4507-F77A-44A5-B290-3F3D4817B7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17E9BF-7C5E-4DE7-8C66-9B69A207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1184" y="3716527"/>
            <a:ext cx="9169633" cy="0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4DCD19-05BE-4D3F-A9E1-A9353D509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9527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bject 7" descr="Beige rectangl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1277068"/>
            <a:ext cx="2812282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0AA00A-91AC-4400-AF7A-EAB077000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019527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EAB4BE-ED20-4BB8-A23B-B02A1115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37">
            <a:extLst>
              <a:ext uri="{FF2B5EF4-FFF2-40B4-BE49-F238E27FC236}">
                <a16:creationId xmlns:a16="http://schemas.microsoft.com/office/drawing/2014/main" id="{EADA7265-9E1E-6BF1-D395-0A07252A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SOURCES/HELP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D1033-2F8D-44DF-B29F-D31487604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6" y="2029700"/>
            <a:ext cx="6023764" cy="2450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5B53C-ABD4-E7F1-B221-031421D2E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535" y="460051"/>
            <a:ext cx="4916385" cy="55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808186"/>
            <a:ext cx="10115379" cy="370166"/>
          </a:xfrm>
        </p:spPr>
        <p:txBody>
          <a:bodyPr/>
          <a:lstStyle/>
          <a:p>
            <a:r>
              <a:rPr lang="en-US" dirty="0"/>
              <a:t>United Nation’s 17 Sustainability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405643"/>
            <a:ext cx="10367415" cy="360000"/>
          </a:xfrm>
        </p:spPr>
        <p:txBody>
          <a:bodyPr/>
          <a:lstStyle/>
          <a:p>
            <a:r>
              <a:rPr lang="en-US" sz="2000" dirty="0"/>
              <a:t>17 Goals established as an urgent call for action by all countries in order to form a global partnership that addresses improving health and education, reducing inequalities, preserving our environment, ending poverty, and economic growth. </a:t>
            </a:r>
          </a:p>
        </p:txBody>
      </p:sp>
      <p:sp>
        <p:nvSpPr>
          <p:cNvPr id="5" name="object 7" descr="Beige rectangl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FDDDE-542D-3EFB-F2E9-F91848D5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8003" y="2117035"/>
            <a:ext cx="8292662" cy="4949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BE1B6-10B4-3380-6395-4397F7B8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46" y="2562671"/>
            <a:ext cx="3226308" cy="40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80000" y="179109"/>
            <a:ext cx="11832000" cy="6513922"/>
          </a:xfr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CBC84C2-2B48-4B15-A420-8B5F2BDE2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 Vac  Stats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B898379A-942F-47A5-80B4-B1C6F09FC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821A5-5262-4D44-AFEB-D049F229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3" y="3097188"/>
            <a:ext cx="1652587" cy="435600"/>
          </a:xfrm>
        </p:spPr>
        <p:txBody>
          <a:bodyPr/>
          <a:lstStyle/>
          <a:p>
            <a:r>
              <a:rPr lang="en-US" sz="1400" dirty="0"/>
              <a:t>23 million children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27E535-262E-40B8-A9E1-0C08FFD80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455" y="3695377"/>
            <a:ext cx="2011880" cy="1664898"/>
          </a:xfrm>
        </p:spPr>
        <p:txBody>
          <a:bodyPr/>
          <a:lstStyle/>
          <a:p>
            <a:r>
              <a:rPr lang="en-US" dirty="0"/>
              <a:t>Went unvaccinated for basic vaccines in 2020, with an estimated 17 million receiving zero vaccination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0E095F-965E-476E-B681-EE615BECB0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27024" y="3098659"/>
            <a:ext cx="1652587" cy="435600"/>
          </a:xfrm>
        </p:spPr>
        <p:txBody>
          <a:bodyPr/>
          <a:lstStyle/>
          <a:p>
            <a:r>
              <a:rPr lang="en-US" sz="1600" dirty="0"/>
              <a:t>3.5 million children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5735F7-BDC6-4ACD-B0DE-4AB63D30B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1565" y="3703167"/>
            <a:ext cx="2163504" cy="2262972"/>
          </a:xfrm>
        </p:spPr>
        <p:txBody>
          <a:bodyPr/>
          <a:lstStyle/>
          <a:p>
            <a:r>
              <a:rPr lang="en-US" dirty="0"/>
              <a:t>Missed their first dose of diphtheria, tetanus, and pertussis vaccines and have also missed out on other vaccinations such as those for polio and measles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05F6BC-5682-4AA1-9F61-DDF021E68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0225" y="3117274"/>
            <a:ext cx="1652587" cy="435600"/>
          </a:xfrm>
        </p:spPr>
        <p:txBody>
          <a:bodyPr/>
          <a:lstStyle/>
          <a:p>
            <a:r>
              <a:rPr lang="en-US" sz="1600" dirty="0"/>
              <a:t>Only13% of girls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BC20BC-85E6-48CD-B755-5D4149953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0225" y="3734304"/>
            <a:ext cx="1652801" cy="846137"/>
          </a:xfrm>
        </p:spPr>
        <p:txBody>
          <a:bodyPr/>
          <a:lstStyle/>
          <a:p>
            <a:r>
              <a:rPr lang="en-US" dirty="0"/>
              <a:t>Were vaccinated against HPV in 2020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FBC7A3-AAE6-4502-9D44-F253ED1E8F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4613" y="3097188"/>
            <a:ext cx="1652587" cy="435600"/>
          </a:xfrm>
        </p:spPr>
        <p:txBody>
          <a:bodyPr/>
          <a:lstStyle/>
          <a:p>
            <a:r>
              <a:rPr lang="en-US" sz="1600" dirty="0"/>
              <a:t>79% Increase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6EAD81-841A-483E-9B44-512A1470E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70855" y="3695377"/>
            <a:ext cx="1999889" cy="846137"/>
          </a:xfrm>
        </p:spPr>
        <p:txBody>
          <a:bodyPr/>
          <a:lstStyle/>
          <a:p>
            <a:r>
              <a:rPr lang="en-US" dirty="0"/>
              <a:t>In measles cases during the first two months of 2022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0C0A43-6ED0-45F1-9DF9-5F2F32278B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31412" y="3097188"/>
            <a:ext cx="1652587" cy="435600"/>
          </a:xfrm>
        </p:spPr>
        <p:txBody>
          <a:bodyPr/>
          <a:lstStyle/>
          <a:p>
            <a:r>
              <a:rPr lang="en-US" sz="1600" dirty="0"/>
              <a:t>$1.90 per day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78028AA-13B5-4B26-947A-231084A75C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57654" y="3695377"/>
            <a:ext cx="1999889" cy="1864595"/>
          </a:xfrm>
        </p:spPr>
        <p:txBody>
          <a:bodyPr/>
          <a:lstStyle/>
          <a:p>
            <a:r>
              <a:rPr lang="en-US" dirty="0"/>
              <a:t>How much money zero-dose children, kids who have received no vaccination at all, and  their families survive on each day</a:t>
            </a:r>
          </a:p>
        </p:txBody>
      </p:sp>
      <p:pic>
        <p:nvPicPr>
          <p:cNvPr id="46" name="Picture Placeholder 45" descr="Team">
            <a:extLst>
              <a:ext uri="{FF2B5EF4-FFF2-40B4-BE49-F238E27FC236}">
                <a16:creationId xmlns:a16="http://schemas.microsoft.com/office/drawing/2014/main" id="{09833D49-61B1-40F0-A9D1-6D1D4B8701A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8326" y="2437246"/>
            <a:ext cx="384361" cy="384361"/>
          </a:xfrm>
        </p:spPr>
      </p:pic>
      <p:pic>
        <p:nvPicPr>
          <p:cNvPr id="49" name="Picture Placeholder 48" descr="Medicine">
            <a:extLst>
              <a:ext uri="{FF2B5EF4-FFF2-40B4-BE49-F238E27FC236}">
                <a16:creationId xmlns:a16="http://schemas.microsoft.com/office/drawing/2014/main" id="{A17A8866-025F-45F8-9C1A-8DF0ACE8F3F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5126" y="2437246"/>
            <a:ext cx="384361" cy="384361"/>
          </a:xfrm>
        </p:spPr>
      </p:pic>
      <p:pic>
        <p:nvPicPr>
          <p:cNvPr id="53" name="Picture Placeholder 52" descr="Wallet">
            <a:extLst>
              <a:ext uri="{FF2B5EF4-FFF2-40B4-BE49-F238E27FC236}">
                <a16:creationId xmlns:a16="http://schemas.microsoft.com/office/drawing/2014/main" id="{560A3C83-28A8-4054-B787-03380865071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3820" y="2437246"/>
            <a:ext cx="384361" cy="384361"/>
          </a:xfrm>
        </p:spPr>
      </p:pic>
      <p:pic>
        <p:nvPicPr>
          <p:cNvPr id="56" name="Picture Placeholder 55" descr="Stethoscope">
            <a:extLst>
              <a:ext uri="{FF2B5EF4-FFF2-40B4-BE49-F238E27FC236}">
                <a16:creationId xmlns:a16="http://schemas.microsoft.com/office/drawing/2014/main" id="{5CABC6B7-0A04-4890-B978-4D4F54B3CD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78726" y="2437246"/>
            <a:ext cx="384361" cy="384361"/>
          </a:xfrm>
        </p:spPr>
      </p:pic>
      <p:pic>
        <p:nvPicPr>
          <p:cNvPr id="60" name="Picture Placeholder 59" descr="Upward trend">
            <a:extLst>
              <a:ext uri="{FF2B5EF4-FFF2-40B4-BE49-F238E27FC236}">
                <a16:creationId xmlns:a16="http://schemas.microsoft.com/office/drawing/2014/main" id="{8C1A4036-A328-4600-8C42-B65922A2C14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65525" y="2437246"/>
            <a:ext cx="384361" cy="384361"/>
          </a:xfrm>
        </p:spPr>
      </p:pic>
      <p:sp>
        <p:nvSpPr>
          <p:cNvPr id="19" name="object 7" descr="Beige rectangle">
            <a:extLst>
              <a:ext uri="{FF2B5EF4-FFF2-40B4-BE49-F238E27FC236}">
                <a16:creationId xmlns:a16="http://schemas.microsoft.com/office/drawing/2014/main" id="{9B6BE182-7444-49DA-B6FA-215DD68D50CA}"/>
              </a:ext>
            </a:extLst>
          </p:cNvPr>
          <p:cNvSpPr/>
          <p:nvPr/>
        </p:nvSpPr>
        <p:spPr bwMode="white">
          <a:xfrm>
            <a:off x="722099" y="1322787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935599-B9F0-4312-864E-F6E3EF1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380336" y="2224959"/>
            <a:ext cx="896287" cy="745643"/>
            <a:chOff x="1824638" y="1733550"/>
            <a:chExt cx="1192959" cy="9924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18F85-02C5-4814-847B-818C8CCE6A2E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5C2063-3BBD-48BC-BDD6-D5E9563B1934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2C35B1-F420-4244-8B67-EA845C8C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914029" y="2224959"/>
            <a:ext cx="896287" cy="745643"/>
            <a:chOff x="1824638" y="1733550"/>
            <a:chExt cx="1192959" cy="99245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DB04D1-9BD5-4C35-8B33-0432F97A6012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23B33E-1386-44B0-B24A-50A8F9B55FFD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5F4DD1-5663-4019-891C-8821ED8AC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723178" y="2223240"/>
            <a:ext cx="745643" cy="745643"/>
            <a:chOff x="5482999" y="1607028"/>
            <a:chExt cx="1200866" cy="120086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AD7458-0E1F-4289-885E-7991DEFE6E7D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5F22B3-BA39-4DDB-9CD2-F9F1183608D0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CC6B18-DB03-4AC5-B015-6374FF16D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0145" y="2224959"/>
            <a:ext cx="926876" cy="745643"/>
            <a:chOff x="7901577" y="2268089"/>
            <a:chExt cx="926876" cy="7456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BAA099B-7326-44B7-B125-672BA72A6C05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6107D1A-01D9-4CE4-9A22-FC55274F17C6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074261-BBC0-4AF3-AF09-C64386DB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9886" y="2224959"/>
            <a:ext cx="926876" cy="745643"/>
            <a:chOff x="7901577" y="2268089"/>
            <a:chExt cx="926876" cy="74564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4BF8F4D-C494-48D1-8EDB-FE34A665FBEE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7A8167-402E-4636-8949-042E663C233E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69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vertebrate, coelenterate, jellyfish, hydrozoan&#10;&#10;Description automatically generated">
            <a:extLst>
              <a:ext uri="{FF2B5EF4-FFF2-40B4-BE49-F238E27FC236}">
                <a16:creationId xmlns:a16="http://schemas.microsoft.com/office/drawing/2014/main" id="{99828263-0392-AAD4-41B9-7580A70205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04" y="10"/>
            <a:ext cx="12191980" cy="6857990"/>
          </a:xfr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98FC247A-16E8-FFB3-90D8-67E9EDB50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228" y="2807511"/>
            <a:ext cx="6989379" cy="1072045"/>
          </a:xfrm>
        </p:spPr>
        <p:txBody>
          <a:bodyPr/>
          <a:lstStyle/>
          <a:p>
            <a:r>
              <a:rPr lang="en-US" dirty="0"/>
              <a:t>Our big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ABD79-CAE0-E6F5-FFA4-60326F6C9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ECC7194-A4D0-457B-9D3E-53681723AFF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CE06B-8CDD-9DF6-F819-DDA6F2346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6" t="50049" r="6709" b="2423"/>
          <a:stretch/>
        </p:blipFill>
        <p:spPr>
          <a:xfrm>
            <a:off x="2202505" y="3915088"/>
            <a:ext cx="7786989" cy="2392911"/>
          </a:xfrm>
          <a:prstGeom prst="rect">
            <a:avLst/>
          </a:prstGeom>
        </p:spPr>
      </p:pic>
      <p:pic>
        <p:nvPicPr>
          <p:cNvPr id="10" name="Graphic 9" descr="Lights On with solid fill">
            <a:extLst>
              <a:ext uri="{FF2B5EF4-FFF2-40B4-BE49-F238E27FC236}">
                <a16:creationId xmlns:a16="http://schemas.microsoft.com/office/drawing/2014/main" id="{034160D8-CC2F-3B8C-8F04-E4F7694EA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8221" y="2843043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92D60-F3B2-A47F-EE10-B4E6ADCE9D2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787539" y="3760071"/>
            <a:ext cx="4949001" cy="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5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6B3C27-6F19-41D2-88CA-8A7CFB28C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0D72C-D227-4776-9E3B-8D09F58D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5" name="object 7" descr="Beige rectangle">
            <a:extLst>
              <a:ext uri="{FF2B5EF4-FFF2-40B4-BE49-F238E27FC236}">
                <a16:creationId xmlns:a16="http://schemas.microsoft.com/office/drawing/2014/main" id="{16593983-AEC5-4450-A5CD-B66EE3F91D94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DCFD65-7EAB-75B7-F98A-56A65B732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2334" y="1596807"/>
            <a:ext cx="6967331" cy="47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9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Doctor standing in front of a computer&#10;">
            <a:extLst>
              <a:ext uri="{FF2B5EF4-FFF2-40B4-BE49-F238E27FC236}">
                <a16:creationId xmlns:a16="http://schemas.microsoft.com/office/drawing/2014/main" id="{D4AB4507-F77A-44A5-B290-3F3D4817B7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17E9BF-7C5E-4DE7-8C66-9B69A207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1184" y="3716527"/>
            <a:ext cx="9169633" cy="0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4DCD19-05BE-4D3F-A9E1-A9353D509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9527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bject 7" descr="Beige rectangl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1277068"/>
            <a:ext cx="2812282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0AA00A-91AC-4400-AF7A-EAB077000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019527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EAB4BE-ED20-4BB8-A23B-B02A1115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37">
            <a:extLst>
              <a:ext uri="{FF2B5EF4-FFF2-40B4-BE49-F238E27FC236}">
                <a16:creationId xmlns:a16="http://schemas.microsoft.com/office/drawing/2014/main" id="{EADA7265-9E1E-6BF1-D395-0A07252A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 it  works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ABA42FF-D072-E104-3817-AF989A99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65" y="1614515"/>
            <a:ext cx="3501178" cy="48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164C7-D52F-2E57-8F8F-AD8261A9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259" y="3667425"/>
            <a:ext cx="6513275" cy="1927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F1566-3734-EA3F-910D-9D1B5C889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007" y="1109227"/>
            <a:ext cx="1288025" cy="20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Worm view of building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bject 7" descr="Beige rectangl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55647B-6250-409F-984B-A2399BBF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9775" y="3457740"/>
            <a:ext cx="992451" cy="992451"/>
          </a:xfrm>
          <a:prstGeom prst="rect">
            <a:avLst/>
          </a:prstGeom>
          <a:noFill/>
          <a:ln w="6350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302BB-EBEF-03CB-2275-56DEF3321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7" y="2290969"/>
            <a:ext cx="3034657" cy="4185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A1790-D582-AE07-7CFC-DB51D813C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82" y="2290969"/>
            <a:ext cx="3033386" cy="41653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18A09D-3A92-29AB-EA36-86488343028F}"/>
              </a:ext>
            </a:extLst>
          </p:cNvPr>
          <p:cNvSpPr txBox="1">
            <a:spLocks/>
          </p:cNvSpPr>
          <p:nvPr/>
        </p:nvSpPr>
        <p:spPr>
          <a:xfrm>
            <a:off x="866216" y="1626878"/>
            <a:ext cx="10583661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 CIVILIAN                            government</a:t>
            </a:r>
          </a:p>
        </p:txBody>
      </p:sp>
    </p:spTree>
    <p:extLst>
      <p:ext uri="{BB962C8B-B14F-4D97-AF65-F5344CB8AC3E}">
        <p14:creationId xmlns:p14="http://schemas.microsoft.com/office/powerpoint/2010/main" val="269479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CIVILIAN – VACCINATION SITE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2E52-1B70-4F84-B381-E9D98715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" name="object 7" descr="Beige rectangle">
            <a:extLst>
              <a:ext uri="{FF2B5EF4-FFF2-40B4-BE49-F238E27FC236}">
                <a16:creationId xmlns:a16="http://schemas.microsoft.com/office/drawing/2014/main" id="{1E04C292-AE6A-4666-9EA6-9D87F84CB793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1CB800B-621D-66E2-C731-44AACA20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10" y="1647778"/>
            <a:ext cx="3518476" cy="48552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52E868-131E-D0C9-C944-2335175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46" y="1356691"/>
            <a:ext cx="5731876" cy="32869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600A0E-C694-93CD-74DC-9F13006E0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40" y="4723176"/>
            <a:ext cx="6315688" cy="19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CIVILIAN – records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2E52-1B70-4F84-B381-E9D98715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" name="object 7" descr="Beige rectangle">
            <a:extLst>
              <a:ext uri="{FF2B5EF4-FFF2-40B4-BE49-F238E27FC236}">
                <a16:creationId xmlns:a16="http://schemas.microsoft.com/office/drawing/2014/main" id="{1E04C292-AE6A-4666-9EA6-9D87F84CB793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2740F-DD8A-55CC-DD56-2BEAD3D1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41" y="1498597"/>
            <a:ext cx="3779707" cy="5217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9721A2-AD40-0929-BA68-2B9F4F85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744" y="1830421"/>
            <a:ext cx="6676445" cy="2465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F994D-4274-D455-2424-50035567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757" y="4445063"/>
            <a:ext cx="2373596" cy="19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Healthcare Pitch Deck SB_v3" id="{F20654C3-30CB-4A23-AE37-CA3918CCFD51}" vid="{71C4247B-9648-406B-9B0E-E71240279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http://purl.org/dc/terms/"/>
    <ds:schemaRef ds:uri="16c05727-aa75-4e4a-9b5f-8a80a1165891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Healthcare office pitch deck</Template>
  <TotalTime>230</TotalTime>
  <Words>208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</vt:lpstr>
      <vt:lpstr>Calibri</vt:lpstr>
      <vt:lpstr>Courier New</vt:lpstr>
      <vt:lpstr>Gill Sans MT</vt:lpstr>
      <vt:lpstr>Office Theme</vt:lpstr>
      <vt:lpstr>My  Vac  App</vt:lpstr>
      <vt:lpstr>United Nation’s 17 Sustainability Goals</vt:lpstr>
      <vt:lpstr>Quick  Vac  Stats</vt:lpstr>
      <vt:lpstr>Our big idea</vt:lpstr>
      <vt:lpstr>Brainstorming</vt:lpstr>
      <vt:lpstr>How  it  works</vt:lpstr>
      <vt:lpstr>Different users</vt:lpstr>
      <vt:lpstr>CIVILIAN – VACCINATION SITE MAP</vt:lpstr>
      <vt:lpstr>CIVILIAN – records page</vt:lpstr>
      <vt:lpstr>GOVERNMENT – VACCINATION RATES map</vt:lpstr>
      <vt:lpstr>GOVERNMENT – VACCINATION RATES DATA</vt:lpstr>
      <vt:lpstr>SOURCES/HELP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Vac  App</dc:title>
  <dc:creator>2024_Meredith Hazzard</dc:creator>
  <cp:lastModifiedBy>2024_Shelby Lovejoy</cp:lastModifiedBy>
  <cp:revision>3</cp:revision>
  <dcterms:created xsi:type="dcterms:W3CDTF">2023-02-16T02:52:57Z</dcterms:created>
  <dcterms:modified xsi:type="dcterms:W3CDTF">2023-10-27T23:53:04Z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